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348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313" r:id="rId25"/>
    <p:sldId id="314" r:id="rId26"/>
    <p:sldId id="308" r:id="rId27"/>
    <p:sldId id="309" r:id="rId28"/>
    <p:sldId id="310" r:id="rId29"/>
    <p:sldId id="311" r:id="rId30"/>
    <p:sldId id="312" r:id="rId31"/>
    <p:sldId id="281" r:id="rId32"/>
    <p:sldId id="282" r:id="rId33"/>
    <p:sldId id="295" r:id="rId34"/>
    <p:sldId id="283" r:id="rId35"/>
    <p:sldId id="284" r:id="rId36"/>
    <p:sldId id="285" r:id="rId37"/>
    <p:sldId id="299" r:id="rId38"/>
    <p:sldId id="286" r:id="rId39"/>
    <p:sldId id="288" r:id="rId40"/>
    <p:sldId id="296" r:id="rId41"/>
    <p:sldId id="297" r:id="rId42"/>
    <p:sldId id="290" r:id="rId43"/>
    <p:sldId id="291" r:id="rId44"/>
    <p:sldId id="292" r:id="rId45"/>
    <p:sldId id="293" r:id="rId46"/>
    <p:sldId id="294" r:id="rId47"/>
    <p:sldId id="298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287" r:id="rId56"/>
    <p:sldId id="289" r:id="rId57"/>
    <p:sldId id="300" r:id="rId58"/>
    <p:sldId id="301" r:id="rId59"/>
    <p:sldId id="302" r:id="rId60"/>
    <p:sldId id="303" r:id="rId61"/>
    <p:sldId id="304" r:id="rId62"/>
    <p:sldId id="305" r:id="rId63"/>
    <p:sldId id="307" r:id="rId64"/>
    <p:sldId id="306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40" r:id="rId81"/>
    <p:sldId id="341" r:id="rId82"/>
    <p:sldId id="342" r:id="rId83"/>
    <p:sldId id="343" r:id="rId84"/>
    <p:sldId id="344" r:id="rId85"/>
    <p:sldId id="345" r:id="rId86"/>
    <p:sldId id="337" r:id="rId87"/>
    <p:sldId id="346" r:id="rId88"/>
    <p:sldId id="339" r:id="rId89"/>
    <p:sldId id="347" r:id="rId9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3"/>
    <p:restoredTop sz="94852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F8E159-1CF3-CB95-D948-208DCDDE6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566" y="195944"/>
            <a:ext cx="11926388" cy="3082834"/>
          </a:xfrm>
        </p:spPr>
        <p:txBody>
          <a:bodyPr>
            <a:normAutofit fontScale="90000"/>
          </a:bodyPr>
          <a:lstStyle/>
          <a:p>
            <a:r>
              <a:rPr lang="pt-BR" sz="7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GAUDETE ET EXSULTATE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o chamado à santidade no mundo atual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BDCFF8-D8FA-0A41-940B-1DD18FA71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46" y="2952206"/>
            <a:ext cx="11895908" cy="3709851"/>
          </a:xfrm>
        </p:spPr>
        <p:txBody>
          <a:bodyPr>
            <a:normAutofit lnSpcReduction="10000"/>
          </a:bodyPr>
          <a:lstStyle/>
          <a:p>
            <a:r>
              <a:rPr lang="pt-B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Capítulo ii</a:t>
            </a:r>
          </a:p>
          <a:p>
            <a:r>
              <a:rPr lang="pt-BR" sz="4800" b="1" i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“dois inimigos sutis da santidade”</a:t>
            </a:r>
          </a:p>
          <a:p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Dr. Fr. André Luiz Boccato de almeida, OP</a:t>
            </a:r>
          </a:p>
          <a:p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Frade dominicano/professor na puc-sp</a:t>
            </a:r>
          </a:p>
          <a:p>
            <a:r>
              <a:rPr lang="pt-B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18.06.2024</a:t>
            </a:r>
          </a:p>
        </p:txBody>
      </p:sp>
    </p:spTree>
    <p:extLst>
      <p:ext uri="{BB962C8B-B14F-4D97-AF65-F5344CB8AC3E}">
        <p14:creationId xmlns:p14="http://schemas.microsoft.com/office/powerpoint/2010/main" val="191949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5" y="273269"/>
            <a:ext cx="11834648" cy="63692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 </a:t>
            </a:r>
            <a:r>
              <a:rPr lang="pt-BR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 números </a:t>
            </a: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sintetizam seu objetivo com a </a:t>
            </a:r>
            <a:r>
              <a:rPr lang="pt-BR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9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pt-BR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9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br>
              <a:rPr lang="pt-BR" sz="8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vamos lê-los... </a:t>
            </a:r>
          </a:p>
        </p:txBody>
      </p:sp>
    </p:spTree>
    <p:extLst>
      <p:ext uri="{BB962C8B-B14F-4D97-AF65-F5344CB8AC3E}">
        <p14:creationId xmlns:p14="http://schemas.microsoft.com/office/powerpoint/2010/main" val="1912910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15615"/>
            <a:ext cx="11939752" cy="65269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GE, 2:</a:t>
            </a:r>
            <a:br>
              <a:rPr lang="pt-B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“Meu objetivo é humilde: fazer ressoar mais uma vez o </a:t>
            </a:r>
            <a:r>
              <a:rPr lang="pt-BR" sz="4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chamado à santidade</a:t>
            </a:r>
            <a:r>
              <a:rPr lang="pt-B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procurando inseri-lo no </a:t>
            </a:r>
            <a:r>
              <a:rPr lang="pt-BR" sz="4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contexto atual</a:t>
            </a:r>
            <a:r>
              <a:rPr lang="pt-B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 seus </a:t>
            </a:r>
            <a:r>
              <a:rPr lang="pt-BR" sz="4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riscos</a:t>
            </a:r>
            <a:r>
              <a:rPr lang="pt-B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4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desafios</a:t>
            </a:r>
            <a:r>
              <a:rPr lang="pt-B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4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oportunidades</a:t>
            </a:r>
            <a:r>
              <a:rPr lang="pt-B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porque o senhor escolheu cada um de nós ‘para sermos santos e íntegros diante dele, no amor (ef 1,4)’”</a:t>
            </a:r>
          </a:p>
        </p:txBody>
      </p:sp>
    </p:spTree>
    <p:extLst>
      <p:ext uri="{BB962C8B-B14F-4D97-AF65-F5344CB8AC3E}">
        <p14:creationId xmlns:p14="http://schemas.microsoft.com/office/powerpoint/2010/main" val="453527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15615"/>
            <a:ext cx="11939752" cy="65269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GE, 11:</a:t>
            </a:r>
            <a:b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“importante é que cada fiel </a:t>
            </a:r>
            <a: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entenda seu próprio caminho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traga à luz o melhor de si mesmo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que </a:t>
            </a:r>
            <a: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deus colocou nele de muito pessoal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(1cor 12,7), e não se esgote procurando imitar algo que não foi pensado por ele”</a:t>
            </a:r>
          </a:p>
        </p:txBody>
      </p:sp>
    </p:spTree>
    <p:extLst>
      <p:ext uri="{BB962C8B-B14F-4D97-AF65-F5344CB8AC3E}">
        <p14:creationId xmlns:p14="http://schemas.microsoft.com/office/powerpoint/2010/main" val="1873775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15615"/>
            <a:ext cx="11939752" cy="65269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GE, 14:</a:t>
            </a:r>
            <a:b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4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todos somos chamados a ser santos</a:t>
            </a: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vivendo com amor e oferecendo o próprio </a:t>
            </a:r>
            <a:r>
              <a:rPr lang="pt-BR" sz="4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testemunho</a:t>
            </a: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nas ocupações da vida, onde cada um </a:t>
            </a:r>
            <a:r>
              <a:rPr lang="pt-BR" sz="4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 encontra</a:t>
            </a: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768713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15615"/>
            <a:ext cx="11939752" cy="65269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Nestas </a:t>
            </a:r>
            <a:r>
              <a:rPr lang="pt-BR" sz="4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três (3</a:t>
            </a: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citações de ge, PERCEBE-SE UMA </a:t>
            </a:r>
            <a:r>
              <a:rPr lang="pt-BR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TRÍPLICE</a:t>
            </a: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“TESE”</a:t>
            </a:r>
            <a:r>
              <a:rPr lang="pt-B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A </a:t>
            </a:r>
            <a:r>
              <a:rPr lang="pt-BR" sz="4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SANTIDADE</a:t>
            </a:r>
          </a:p>
        </p:txBody>
      </p:sp>
    </p:spTree>
    <p:extLst>
      <p:ext uri="{BB962C8B-B14F-4D97-AF65-F5344CB8AC3E}">
        <p14:creationId xmlns:p14="http://schemas.microsoft.com/office/powerpoint/2010/main" val="4145368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15615"/>
            <a:ext cx="11939752" cy="65269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SANTIDADE É UM </a:t>
            </a:r>
            <a:r>
              <a:rPr lang="pt-BR" sz="4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48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CHAMADO</a:t>
            </a:r>
            <a:r>
              <a:rPr lang="pt-BR" sz="4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pt-BR" sz="4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Vem de Deus </a:t>
            </a:r>
            <a: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amor</a:t>
            </a:r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(TEOLOGAL)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Vem de </a:t>
            </a:r>
            <a: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dentro</a:t>
            </a:r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(CORAÇÃO)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vem de uma </a:t>
            </a:r>
            <a: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voz interior</a:t>
            </a:r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(CONSCIÊNCIA)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vem do </a:t>
            </a:r>
            <a: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batismo</a:t>
            </a:r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(GRAÇA DIVINA)</a:t>
            </a:r>
          </a:p>
        </p:txBody>
      </p:sp>
    </p:spTree>
    <p:extLst>
      <p:ext uri="{BB962C8B-B14F-4D97-AF65-F5344CB8AC3E}">
        <p14:creationId xmlns:p14="http://schemas.microsoft.com/office/powerpoint/2010/main" val="4189415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15615"/>
            <a:ext cx="11939752" cy="65269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SANTIDADE É UM </a:t>
            </a:r>
            <a:r>
              <a:rPr lang="pt-BR" sz="4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48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caminho</a:t>
            </a:r>
            <a:r>
              <a:rPr lang="pt-BR" sz="4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pt-B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aprende-se</a:t>
            </a:r>
            <a:b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exercita-se</a:t>
            </a:r>
            <a:b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treina-se</a:t>
            </a:r>
            <a:b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esforça-se</a:t>
            </a:r>
            <a:endParaRPr lang="pt-BR" sz="48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387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15615"/>
            <a:ext cx="11939752" cy="65269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SANTIDADE É UM </a:t>
            </a:r>
            <a:r>
              <a:rPr lang="pt-BR" sz="4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“testemunho”</a:t>
            </a:r>
            <a:br>
              <a:rPr lang="pt-B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exige empenho</a:t>
            </a:r>
            <a:b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exige saída de si</a:t>
            </a:r>
            <a:b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exige um “educar-se”</a:t>
            </a:r>
            <a:b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pratica-se </a:t>
            </a:r>
            <a:endParaRPr lang="pt-BR" sz="48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897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15615"/>
            <a:ext cx="11939752" cy="65269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t-BR" sz="4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pt-BR" sz="4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SANTIDADE</a:t>
            </a: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UM:</a:t>
            </a:r>
            <a:b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CHAMADO: divino</a:t>
            </a:r>
            <a:b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CAMINHO: humano</a:t>
            </a:r>
            <a:b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TESTEMUNHO: empenho constante</a:t>
            </a:r>
          </a:p>
        </p:txBody>
      </p:sp>
    </p:spTree>
    <p:extLst>
      <p:ext uri="{BB962C8B-B14F-4D97-AF65-F5344CB8AC3E}">
        <p14:creationId xmlns:p14="http://schemas.microsoft.com/office/powerpoint/2010/main" val="977678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15615"/>
            <a:ext cx="11939752" cy="65269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Agora se pode ir ao </a:t>
            </a:r>
            <a:r>
              <a:rPr lang="pt-BR" sz="4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capítulo II...</a:t>
            </a:r>
          </a:p>
        </p:txBody>
      </p:sp>
    </p:spTree>
    <p:extLst>
      <p:ext uri="{BB962C8B-B14F-4D97-AF65-F5344CB8AC3E}">
        <p14:creationId xmlns:p14="http://schemas.microsoft.com/office/powerpoint/2010/main" val="327068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78599A-034C-D4E6-D57F-D1CDD9C41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51" y="160257"/>
            <a:ext cx="11670383" cy="6551628"/>
          </a:xfrm>
        </p:spPr>
        <p:txBody>
          <a:bodyPr/>
          <a:lstStyle/>
          <a:p>
            <a:r>
              <a:rPr lang="pt-BR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GAUDETE ET EXSULTATE</a:t>
            </a:r>
            <a:br>
              <a:rPr lang="pt-B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Exortação apostólica</a:t>
            </a:r>
            <a:b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datada de 19.03.2018 </a:t>
            </a:r>
            <a:br>
              <a:rPr lang="pt-BR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(6º ano do pontificado)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0233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15615"/>
            <a:ext cx="11939752" cy="65269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</a:t>
            </a: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6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DOIS INIMIGOS SUTIS DA SANTIDADE” </a:t>
            </a: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(Nº 35-62)</a:t>
            </a:r>
            <a:endParaRPr lang="pt-BR" sz="48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26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15615"/>
            <a:ext cx="11939752" cy="65269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Quais são as </a:t>
            </a:r>
            <a:r>
              <a:rPr lang="pt-BR" sz="6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ideias principais </a:t>
            </a:r>
            <a:r>
              <a:rPr lang="pt-B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sz="6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capítulo</a:t>
            </a:r>
            <a:r>
              <a:rPr lang="pt-B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pt-BR" sz="66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54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15615"/>
            <a:ext cx="11939752" cy="65269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papa Francisco quer chamar a atenção para </a:t>
            </a:r>
            <a: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duas falsificações da santidade 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poderiam </a:t>
            </a:r>
            <a: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extraviar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seu </a:t>
            </a:r>
            <a: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sentido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(GE, 35)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quais são?</a:t>
            </a:r>
          </a:p>
        </p:txBody>
      </p:sp>
    </p:spTree>
    <p:extLst>
      <p:ext uri="{BB962C8B-B14F-4D97-AF65-F5344CB8AC3E}">
        <p14:creationId xmlns:p14="http://schemas.microsoft.com/office/powerpoint/2010/main" val="1297288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15615"/>
            <a:ext cx="11939752" cy="65269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7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Gnosticismo</a:t>
            </a:r>
            <a:br>
              <a:rPr lang="pt-BR" sz="7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7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br>
              <a:rPr lang="pt-BR" sz="7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7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7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pelagianismo</a:t>
            </a:r>
          </a:p>
        </p:txBody>
      </p:sp>
    </p:spTree>
    <p:extLst>
      <p:ext uri="{BB962C8B-B14F-4D97-AF65-F5344CB8AC3E}">
        <p14:creationId xmlns:p14="http://schemas.microsoft.com/office/powerpoint/2010/main" val="3277577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15615"/>
            <a:ext cx="11939752" cy="65269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está organizado o </a:t>
            </a:r>
            <a:r>
              <a:rPr lang="pt-BR" sz="7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capítulo ii</a:t>
            </a: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3986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15615"/>
            <a:ext cx="11939752" cy="65269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Estrutura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Números 35 – 62</a:t>
            </a:r>
            <a:b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35: introdução </a:t>
            </a:r>
            <a:b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36-46: </a:t>
            </a:r>
            <a:r>
              <a:rPr lang="pt-BR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 gnosticismo atual</a:t>
            </a:r>
            <a:b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37-39: uma mente sem deus e sem carne</a:t>
            </a:r>
            <a:b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40-42: uma doutrina sem mistério</a:t>
            </a:r>
            <a:b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43-46: os limites da razão </a:t>
            </a:r>
            <a:b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47-62: </a:t>
            </a:r>
            <a:r>
              <a:rPr lang="pt-BR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 pelagianismo atual</a:t>
            </a:r>
            <a:b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47-48: introdução </a:t>
            </a:r>
            <a:b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49-51: uma vontade sem humildade</a:t>
            </a:r>
            <a:b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52-56: um ensinamento da igreja frequentemente esquecido</a:t>
            </a:r>
            <a:b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57-59: os novos pelagianos</a:t>
            </a:r>
            <a:b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60-62: o resumo da lei</a:t>
            </a:r>
          </a:p>
        </p:txBody>
      </p:sp>
    </p:spTree>
    <p:extLst>
      <p:ext uri="{BB962C8B-B14F-4D97-AF65-F5344CB8AC3E}">
        <p14:creationId xmlns:p14="http://schemas.microsoft.com/office/powerpoint/2010/main" val="1411687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D3994-2152-0D6A-4535-7B40378F3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79" y="226243"/>
            <a:ext cx="11246178" cy="6381947"/>
          </a:xfrm>
        </p:spPr>
        <p:txBody>
          <a:bodyPr>
            <a:normAutofit/>
          </a:bodyPr>
          <a:lstStyle/>
          <a:p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Antes...</a:t>
            </a:r>
            <a:b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é uma </a:t>
            </a:r>
            <a:r>
              <a:rPr lang="pt-BR" sz="6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heresia</a:t>
            </a: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isso </a:t>
            </a:r>
            <a:r>
              <a:rPr lang="pt-BR" sz="6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quer dizer</a:t>
            </a: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4559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D3994-2152-0D6A-4535-7B40378F3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28" y="1"/>
            <a:ext cx="11943761" cy="6608190"/>
          </a:xfrm>
        </p:spPr>
        <p:txBody>
          <a:bodyPr>
            <a:normAutofit fontScale="90000"/>
          </a:bodyPr>
          <a:lstStyle/>
          <a:p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6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heresia”</a:t>
            </a:r>
            <a:br>
              <a:rPr lang="pt-BR" sz="6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6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Grego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4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“airesis”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latim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4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“haeresis”</a:t>
            </a:r>
            <a:br>
              <a:rPr lang="pt-BR" sz="4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“capacidade de escolher”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linhas gerais, “</a:t>
            </a:r>
            <a:r>
              <a:rPr lang="pt-BR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heresia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é a doutrina ou linha de pensamento contrária ou diferente de um credo ou sistema religioso”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162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D3994-2152-0D6A-4535-7B40378F3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28" y="1"/>
            <a:ext cx="11943761" cy="6608190"/>
          </a:xfrm>
        </p:spPr>
        <p:txBody>
          <a:bodyPr>
            <a:normAutofit fontScale="90000"/>
          </a:bodyPr>
          <a:lstStyle/>
          <a:p>
            <a:br>
              <a:rPr lang="pt-BR" sz="53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3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Diferenças: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HERESIA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NEGAR OU COLOCAR EM DÚVIDA DETERMINADA VERDADE DE FÉ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CISMA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recusa da comunhão com o papa ou outros membros da igreja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APOSTASIA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rejeição total da fé cristã</a:t>
            </a:r>
            <a:br>
              <a:rPr lang="pt-BR" sz="6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09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D3994-2152-0D6A-4535-7B40378F3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28" y="1"/>
            <a:ext cx="11943761" cy="6608190"/>
          </a:xfrm>
        </p:spPr>
        <p:txBody>
          <a:bodyPr>
            <a:normAutofit fontScale="90000"/>
          </a:bodyPr>
          <a:lstStyle/>
          <a:p>
            <a:br>
              <a:rPr lang="pt-BR" sz="4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Diferenças:</a:t>
            </a:r>
            <a:br>
              <a:rPr lang="pt-B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1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HERESIA</a:t>
            </a:r>
            <a:r>
              <a:rPr lang="pt-B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seria a “</a:t>
            </a:r>
            <a:r>
              <a:rPr lang="pt-BR" sz="4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radicalização</a:t>
            </a:r>
            <a:r>
              <a:rPr lang="pt-B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da verdade</a:t>
            </a:r>
            <a:br>
              <a:rPr lang="pt-B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</a:t>
            </a:r>
            <a:r>
              <a:rPr lang="pt-B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a </a:t>
            </a:r>
            <a:r>
              <a:rPr lang="pt-BR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contradição</a:t>
            </a:r>
            <a:r>
              <a:rPr lang="pt-B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podem ajudar a igreja a </a:t>
            </a:r>
            <a:r>
              <a:rPr lang="pt-BR" sz="41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progredir no conhecimento da verdade</a:t>
            </a:r>
            <a:br>
              <a:rPr lang="pt-BR" sz="41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1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41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concílio vaticano II </a:t>
            </a:r>
            <a:r>
              <a:rPr lang="pt-B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emprega o termo “</a:t>
            </a:r>
            <a:r>
              <a:rPr lang="pt-BR" sz="41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Heresia</a:t>
            </a:r>
            <a:r>
              <a:rPr lang="pt-B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já que o próprio concílio não exclui da salvação nenhuma pessoa de boa vontade.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32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 Conferência dos Religiosos parabeniza o Papa Francisco pelos 10 anos de  Pontificado e destaca o espaço dado às mulheres na hierarquia da Igreja –  CRB Nacional">
            <a:extLst>
              <a:ext uri="{FF2B5EF4-FFF2-40B4-BE49-F238E27FC236}">
                <a16:creationId xmlns:a16="http://schemas.microsoft.com/office/drawing/2014/main" id="{12DDE932-4861-7053-B903-75D68DE55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r="2456"/>
          <a:stretch/>
        </p:blipFill>
        <p:spPr bwMode="auto">
          <a:xfrm>
            <a:off x="807041" y="806357"/>
            <a:ext cx="6245352" cy="492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apa Francisco – Wikipédia, a enciclopédia livre">
            <a:extLst>
              <a:ext uri="{FF2B5EF4-FFF2-40B4-BE49-F238E27FC236}">
                <a16:creationId xmlns:a16="http://schemas.microsoft.com/office/drawing/2014/main" id="{814D519E-8BDD-D332-3EE3-EFDBE7589E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r="2688" b="-2"/>
          <a:stretch/>
        </p:blipFill>
        <p:spPr bwMode="auto">
          <a:xfrm>
            <a:off x="8190097" y="970949"/>
            <a:ext cx="3041566" cy="459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17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D3994-2152-0D6A-4535-7B40378F3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28" y="1"/>
            <a:ext cx="11943761" cy="6608190"/>
          </a:xfrm>
        </p:spPr>
        <p:txBody>
          <a:bodyPr>
            <a:normAutofit/>
          </a:bodyPr>
          <a:lstStyle/>
          <a:p>
            <a:br>
              <a:rPr lang="pt-BR" sz="4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VOLTEMOS A </a:t>
            </a:r>
            <a:r>
              <a:rPr lang="pt-BR" sz="8000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76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15615"/>
            <a:ext cx="11939752" cy="65269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papa Francisco quer dizer que estas </a:t>
            </a:r>
            <a:r>
              <a:rPr lang="pt-BR" sz="4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duas heresias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início do cristianismo continuam a </a:t>
            </a:r>
            <a: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“ser de alarmante atualidade”</a:t>
            </a:r>
            <a:b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corações dos </a:t>
            </a:r>
            <a: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“cristãos, talvez inconscientemente, deixam-se seduzir por essas propostas enganadoras” </a:t>
            </a:r>
          </a:p>
        </p:txBody>
      </p:sp>
    </p:spTree>
    <p:extLst>
      <p:ext uri="{BB962C8B-B14F-4D97-AF65-F5344CB8AC3E}">
        <p14:creationId xmlns:p14="http://schemas.microsoft.com/office/powerpoint/2010/main" val="3709382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4" y="165538"/>
            <a:ext cx="11939752" cy="65269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5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Gnosticismo</a:t>
            </a:r>
            <a:r>
              <a:rPr lang="pt-BR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5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PELAGIANISMO</a:t>
            </a:r>
            <a:b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EXPRIMEM UM:</a:t>
            </a: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“IMANENTISMO ANTROPOCÊNTRICO”</a:t>
            </a:r>
          </a:p>
        </p:txBody>
      </p:sp>
      <p:sp>
        <p:nvSpPr>
          <p:cNvPr id="3" name="Seta para Baixo 2">
            <a:extLst>
              <a:ext uri="{FF2B5EF4-FFF2-40B4-BE49-F238E27FC236}">
                <a16:creationId xmlns:a16="http://schemas.microsoft.com/office/drawing/2014/main" id="{818059E5-19FF-50AD-C0C7-181375835264}"/>
              </a:ext>
            </a:extLst>
          </p:cNvPr>
          <p:cNvSpPr/>
          <p:nvPr/>
        </p:nvSpPr>
        <p:spPr>
          <a:xfrm>
            <a:off x="5832663" y="229293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34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15615"/>
            <a:ext cx="11939752" cy="65269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“IMANENTISMO ANTROPOCÊNTRICO”</a:t>
            </a:r>
            <a:b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“IMANENTISMO”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realidade material; apreendida pelos sentidos sensoriais</a:t>
            </a:r>
            <a:b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“antropocêntrico”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consiste na visão de mundo quem o “homem” como referência</a:t>
            </a:r>
            <a:b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0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ta para Baixo 2">
            <a:extLst>
              <a:ext uri="{FF2B5EF4-FFF2-40B4-BE49-F238E27FC236}">
                <a16:creationId xmlns:a16="http://schemas.microsoft.com/office/drawing/2014/main" id="{818059E5-19FF-50AD-C0C7-181375835264}"/>
              </a:ext>
            </a:extLst>
          </p:cNvPr>
          <p:cNvSpPr/>
          <p:nvPr/>
        </p:nvSpPr>
        <p:spPr>
          <a:xfrm>
            <a:off x="5705962" y="149199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58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15615"/>
            <a:ext cx="11939752" cy="65269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55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Gnosticismo E PELAGIANISMO</a:t>
            </a:r>
            <a:b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duas formas de </a:t>
            </a:r>
            <a:r>
              <a:rPr lang="pt-BR" sz="4000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“segurança doutrinária ou disciplinar”</a:t>
            </a:r>
            <a:br>
              <a:rPr lang="pt-BR" sz="4000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dão origem a um </a:t>
            </a:r>
            <a:r>
              <a:rPr lang="pt-BR" sz="4000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“elitismo narcisista e autoritário”</a:t>
            </a:r>
            <a:br>
              <a:rPr lang="pt-BR" sz="4000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negam a graça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se tornam uma espécie de </a:t>
            </a:r>
            <a: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“balança”</a:t>
            </a:r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julgar os outros</a:t>
            </a:r>
          </a:p>
        </p:txBody>
      </p:sp>
    </p:spTree>
    <p:extLst>
      <p:ext uri="{BB962C8B-B14F-4D97-AF65-F5344CB8AC3E}">
        <p14:creationId xmlns:p14="http://schemas.microsoft.com/office/powerpoint/2010/main" val="41666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15615"/>
            <a:ext cx="11939752" cy="652692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Vamos </a:t>
            </a:r>
            <a:r>
              <a:rPr lang="pt-BR" sz="5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estudar</a:t>
            </a: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que </a:t>
            </a:r>
            <a:r>
              <a:rPr lang="pt-BR" sz="5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significa</a:t>
            </a: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pt-BR" sz="5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gnosticismo</a:t>
            </a: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o </a:t>
            </a:r>
            <a:r>
              <a:rPr lang="pt-BR" sz="5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pelagianismo</a:t>
            </a: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29935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15615"/>
            <a:ext cx="11939752" cy="652692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O que significa os </a:t>
            </a:r>
            <a:r>
              <a:rPr lang="pt-BR" sz="5400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“dois inimigos” </a:t>
            </a: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santidade?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1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3F622-0FEB-7F07-570B-9D10A490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5" y="182881"/>
            <a:ext cx="11678194" cy="6531428"/>
          </a:xfrm>
        </p:spPr>
        <p:txBody>
          <a:bodyPr/>
          <a:lstStyle/>
          <a:p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VAMOS COMEÇAR PELO PRIMEIRO “</a:t>
            </a:r>
            <a:r>
              <a:rPr lang="pt-BR" sz="44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INIMIGO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DA SANTIDADE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GNOSTICISMO</a:t>
            </a:r>
          </a:p>
        </p:txBody>
      </p:sp>
    </p:spTree>
    <p:extLst>
      <p:ext uri="{BB962C8B-B14F-4D97-AF65-F5344CB8AC3E}">
        <p14:creationId xmlns:p14="http://schemas.microsoft.com/office/powerpoint/2010/main" val="33851545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15615"/>
            <a:ext cx="11939752" cy="65269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9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GNOSTICISMO</a:t>
            </a:r>
          </a:p>
        </p:txBody>
      </p:sp>
    </p:spTree>
    <p:extLst>
      <p:ext uri="{BB962C8B-B14F-4D97-AF65-F5344CB8AC3E}">
        <p14:creationId xmlns:p14="http://schemas.microsoft.com/office/powerpoint/2010/main" val="10629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15615"/>
            <a:ext cx="11939752" cy="65269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Gnose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ou “</a:t>
            </a:r>
            <a: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gnosticismo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significa conhecimento (</a:t>
            </a:r>
            <a:r>
              <a:rPr lang="pt-B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gnosis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designa o conjunto de </a:t>
            </a:r>
            <a: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movimentos religiosos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 nos primeiros séculos do cristianismo se desdobraram numa multidão de </a:t>
            </a:r>
            <a: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seitas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partilhavam uma comum concepção de </a:t>
            </a:r>
            <a: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gnose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combatida e rejeitada pela igreja</a:t>
            </a:r>
          </a:p>
        </p:txBody>
      </p:sp>
    </p:spTree>
    <p:extLst>
      <p:ext uri="{BB962C8B-B14F-4D97-AF65-F5344CB8AC3E}">
        <p14:creationId xmlns:p14="http://schemas.microsoft.com/office/powerpoint/2010/main" val="316006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59C0B-51C6-43CA-A7E8-3DCDD38B0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159027"/>
            <a:ext cx="11956773" cy="6490252"/>
          </a:xfrm>
        </p:spPr>
        <p:txBody>
          <a:bodyPr/>
          <a:lstStyle/>
          <a:p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QUAIS OS </a:t>
            </a:r>
            <a:r>
              <a:rPr lang="pt-BR" sz="4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CINCO (5) CAPÍTULOS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1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 CHAMADO À SANTIDADE (Nº 3-34)</a:t>
            </a:r>
            <a:b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CAPÍTULO II</a:t>
            </a:r>
            <a:r>
              <a:rPr lang="pt-BR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DOIS INIMIGOS SUTIS DA SANTIDADE (Nº 35-62)</a:t>
            </a:r>
            <a:b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III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À LUZ DO MESTRE (</a:t>
            </a:r>
            <a:r>
              <a:rPr lang="pt-BR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Nº 63-109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IV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ALGUMAS CARACTERÍSTICAS DA SANTIDADE NO MUNDO ATUAL (</a:t>
            </a:r>
            <a:r>
              <a:rPr lang="pt-BR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Nº 110-157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V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LUTA, VIGILÂNCIA E DISCERNIMENTO (Nº 158-177)</a:t>
            </a:r>
          </a:p>
        </p:txBody>
      </p:sp>
    </p:spTree>
    <p:extLst>
      <p:ext uri="{BB962C8B-B14F-4D97-AF65-F5344CB8AC3E}">
        <p14:creationId xmlns:p14="http://schemas.microsoft.com/office/powerpoint/2010/main" val="238883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15615"/>
            <a:ext cx="11939752" cy="65269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GNÓSTICOS</a:t>
            </a: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“Afirmavam que o universo material (</a:t>
            </a:r>
            <a:r>
              <a:rPr lang="pt-BR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cosmo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foi criado por uma </a:t>
            </a:r>
            <a:r>
              <a:rPr lang="pt-B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emanação imperfeita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deus supremo chamada </a:t>
            </a:r>
            <a:r>
              <a:rPr lang="pt-BR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demiurgo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para prender a centelha divina (espírito) no corpo humano. Esta centelha divina poderia ser liberta atrás da </a:t>
            </a:r>
            <a:r>
              <a:rPr lang="pt-BR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gnose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gnose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conhecimento intuitivo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o espírito e a natureza da realidade</a:t>
            </a:r>
          </a:p>
        </p:txBody>
      </p:sp>
    </p:spTree>
    <p:extLst>
      <p:ext uri="{BB962C8B-B14F-4D97-AF65-F5344CB8AC3E}">
        <p14:creationId xmlns:p14="http://schemas.microsoft.com/office/powerpoint/2010/main" val="343659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E57FAAE-2DBD-E73A-5418-C021F1CD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80" y="218090"/>
            <a:ext cx="5252047" cy="642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nósticos Sonham Com Robôs Gigantes? O crescimento do gnosticismo nos  animes japoneses. Parte 1.">
            <a:extLst>
              <a:ext uri="{FF2B5EF4-FFF2-40B4-BE49-F238E27FC236}">
                <a16:creationId xmlns:a16="http://schemas.microsoft.com/office/drawing/2014/main" id="{36D1CDAC-763D-200E-5EFA-504B67C64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539" y="275861"/>
            <a:ext cx="5634681" cy="630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914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15615"/>
            <a:ext cx="11939752" cy="65269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Pode-se caracterizar o “gnosticismo” e a “gnose a partir de ao menos </a:t>
            </a:r>
            <a:r>
              <a:rPr lang="pt-BR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quatro</a:t>
            </a: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(4) </a:t>
            </a:r>
            <a:r>
              <a:rPr lang="pt-BR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239989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15615"/>
            <a:ext cx="11939752" cy="65269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fator dualista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leva a </a:t>
            </a:r>
            <a: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dissociar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criação da redenção, como também a  </a:t>
            </a:r>
            <a: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separar totalmente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mundo sensível, dominado pelas potências más ou limitadas, e, o mundo espiritual, domínio do deus transcendente e “desconhecido”</a:t>
            </a:r>
          </a:p>
        </p:txBody>
      </p:sp>
    </p:spTree>
    <p:extLst>
      <p:ext uri="{BB962C8B-B14F-4D97-AF65-F5344CB8AC3E}">
        <p14:creationId xmlns:p14="http://schemas.microsoft.com/office/powerpoint/2010/main" val="87469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940526"/>
            <a:ext cx="11939752" cy="57020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ideia de um </a:t>
            </a:r>
            <a:r>
              <a:rPr lang="pt-BR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conhecimento privilegiado</a:t>
            </a: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transmitido por meio de uma tradição secreta que desvela os mistérios do mundo celeste</a:t>
            </a: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7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881051"/>
            <a:ext cx="11939752" cy="47614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b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</a:t>
            </a:r>
            <a:r>
              <a:rPr lang="pt-BR" sz="4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especulação</a:t>
            </a: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explora a </a:t>
            </a:r>
            <a:r>
              <a:rPr lang="pt-BR" sz="4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plenitude</a:t>
            </a: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divino (ou pleroma) e indaga sobre as entidades que o formam, de um modo que leva com frequência a uma verdadeira </a:t>
            </a:r>
            <a:r>
              <a:rPr lang="pt-BR" sz="4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mitologização</a:t>
            </a: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4" y="385280"/>
            <a:ext cx="11939752" cy="64727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antijudaísmo</a:t>
            </a: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não quer ver no “deus dos judeus” senão o demiurgo criador do universo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94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4" y="385280"/>
            <a:ext cx="11939752" cy="59589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o </a:t>
            </a:r>
            <a:r>
              <a:rPr lang="pt-BR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papa Francisco </a:t>
            </a: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diz na </a:t>
            </a:r>
            <a:r>
              <a:rPr lang="pt-BR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hoje há um </a:t>
            </a:r>
            <a:r>
              <a:rPr lang="pt-BR" sz="5400" b="1" i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“neognosticismo” </a:t>
            </a: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falsifica a </a:t>
            </a:r>
            <a:r>
              <a:rPr lang="pt-BR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santidade</a:t>
            </a: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que se refere?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4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4" y="385280"/>
            <a:ext cx="11939752" cy="59589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ALGUNS </a:t>
            </a:r>
            <a:r>
              <a:rPr lang="pt-BR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NÚMEROS</a:t>
            </a: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pt-BR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NOS AJUDAM A </a:t>
            </a:r>
            <a:r>
              <a:rPr lang="pt-BR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COMPREENDER</a:t>
            </a: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QUE O </a:t>
            </a:r>
            <a:r>
              <a:rPr lang="pt-BR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PAPA FRANCISCO </a:t>
            </a: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 DIZER...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4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4" y="385280"/>
            <a:ext cx="11939752" cy="59589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trás do 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gnosticismo atual </a:t>
            </a:r>
            <a:br>
              <a:rPr lang="pt-BR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há: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41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4991A-00D7-73CB-5E86-BB4A3C6E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7" y="618517"/>
            <a:ext cx="11830638" cy="5951965"/>
          </a:xfrm>
        </p:spPr>
        <p:txBody>
          <a:bodyPr>
            <a:normAutofit/>
          </a:bodyPr>
          <a:lstStyle/>
          <a:p>
            <a:r>
              <a:rPr lang="pt-BR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</a:t>
            </a:r>
            <a:r>
              <a:rPr lang="pt-BR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7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DOIS INIMIGOS SUTIS DA SANTIDADE </a:t>
            </a:r>
            <a:b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(Nº 35-62)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40294421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4" y="129209"/>
            <a:ext cx="11939752" cy="65797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Uma </a:t>
            </a:r>
            <a:r>
              <a:rPr lang="pt-BR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mente sem deus </a:t>
            </a: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sem carne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uma </a:t>
            </a:r>
            <a:r>
              <a:rPr lang="pt-BR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doutrina sem mistério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pt-BR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limites</a:t>
            </a: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pt-BR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razão</a:t>
            </a: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pt-BR" sz="5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ato de crer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0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4" y="129209"/>
            <a:ext cx="11939752" cy="65797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</a:t>
            </a:r>
            <a: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mente sem deus 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sem carne</a:t>
            </a:r>
            <a:b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(n. 37-39)</a:t>
            </a:r>
            <a:b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fé fechada no </a:t>
            </a:r>
            <a:r>
              <a:rPr lang="pt-BR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subjetivismo</a:t>
            </a: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fé fechada em </a:t>
            </a:r>
            <a:r>
              <a:rPr lang="pt-BR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ideias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doutrinas</a:t>
            </a: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“excessiva” explicação da fé</a:t>
            </a: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absolutização de interpretações da fé</a:t>
            </a: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redução do ensinamento de jesus a uma lógica fria e dura, de dominação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2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4" y="129209"/>
            <a:ext cx="11939752" cy="65797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</a:t>
            </a:r>
            <a: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doutrina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 </a:t>
            </a:r>
            <a: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mistério</a:t>
            </a:r>
            <a:b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(n. 40-42)</a:t>
            </a:r>
            <a:b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“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domesticação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do mistério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excessiva exaltação de uma experiência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uso da religião e da fé para explicar tudo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reduz a fé e deus a uma explicação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nega-se que o espírito fale por outras vias que não seja uma única “verdade”</a:t>
            </a:r>
            <a:b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80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4" y="129209"/>
            <a:ext cx="11939752" cy="65797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 os limites da razão</a:t>
            </a:r>
            <a:b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(n. 43-46)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não um único modo de explicar/compreender a verdade</a:t>
            </a:r>
            <a:b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há vários caminhos (povo simples) para se compreender a doutrina cristã</a:t>
            </a:r>
            <a:b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“elitismo” religioso e teológico (e a santidade?)</a:t>
            </a:r>
            <a:b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a santidade não se reduz a “elucubrações” ou especulações mentais</a:t>
            </a:r>
            <a:b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22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4" y="129209"/>
            <a:ext cx="11939752" cy="65797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vamos agora ao </a:t>
            </a:r>
            <a:r>
              <a:rPr lang="pt-BR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segundo inimigo da santidade...</a:t>
            </a:r>
            <a:b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59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15615"/>
            <a:ext cx="11939752" cy="65269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9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PELAGIANISMO</a:t>
            </a:r>
          </a:p>
        </p:txBody>
      </p:sp>
    </p:spTree>
    <p:extLst>
      <p:ext uri="{BB962C8B-B14F-4D97-AF65-F5344CB8AC3E}">
        <p14:creationId xmlns:p14="http://schemas.microsoft.com/office/powerpoint/2010/main" val="409497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15615"/>
            <a:ext cx="11939752" cy="65269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O QUE É?</a:t>
            </a:r>
            <a:br>
              <a:rPr lang="pt-BR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QUAIS SÃO AS ideias CENTRAIS?</a:t>
            </a:r>
            <a:br>
              <a:rPr lang="pt-BR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PERSONAGENS/FIGURAS</a:t>
            </a:r>
            <a:br>
              <a:rPr lang="pt-BR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ATUALIDADE</a:t>
            </a:r>
          </a:p>
        </p:txBody>
      </p:sp>
    </p:spTree>
    <p:extLst>
      <p:ext uri="{BB962C8B-B14F-4D97-AF65-F5344CB8AC3E}">
        <p14:creationId xmlns:p14="http://schemas.microsoft.com/office/powerpoint/2010/main" val="261980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15615"/>
            <a:ext cx="11939752" cy="65269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O QUE É?</a:t>
            </a:r>
            <a:b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4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pelagianismo</a:t>
            </a: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vem de “</a:t>
            </a:r>
            <a:r>
              <a:rPr lang="pt-BR" sz="48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pelágio</a:t>
            </a: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foi um </a:t>
            </a:r>
            <a:r>
              <a:rPr lang="pt-BR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monge</a:t>
            </a: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“britânico” que se estabeleceu em roma e se converteu à fé cristã, sendo batizado em 380. buscava a radicalidade da vida evangélica</a:t>
            </a:r>
          </a:p>
        </p:txBody>
      </p:sp>
    </p:spTree>
    <p:extLst>
      <p:ext uri="{BB962C8B-B14F-4D97-AF65-F5344CB8AC3E}">
        <p14:creationId xmlns:p14="http://schemas.microsoft.com/office/powerpoint/2010/main" val="117367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 que é pelagianismo? Quem foi Pelágio? Pelágio era herege? Quem foi Pelágio?  Pelágio era herege?">
            <a:extLst>
              <a:ext uri="{FF2B5EF4-FFF2-40B4-BE49-F238E27FC236}">
                <a16:creationId xmlns:a16="http://schemas.microsoft.com/office/drawing/2014/main" id="{87BF6F25-9D29-48D1-6B23-F9F54A8BD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1" r="21220" b="2"/>
          <a:stretch/>
        </p:blipFill>
        <p:spPr bwMode="auto">
          <a:xfrm>
            <a:off x="3793813" y="744344"/>
            <a:ext cx="4627646" cy="462764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elágio da Bretanha – Wikipédia, a enciclopédia livre">
            <a:extLst>
              <a:ext uri="{FF2B5EF4-FFF2-40B4-BE49-F238E27FC236}">
                <a16:creationId xmlns:a16="http://schemas.microsoft.com/office/drawing/2014/main" id="{F538AC50-8A8B-569C-F77F-3F3A82B13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" r="-3" b="-3"/>
          <a:stretch/>
        </p:blipFill>
        <p:spPr bwMode="auto">
          <a:xfrm>
            <a:off x="1319706" y="1757695"/>
            <a:ext cx="2590737" cy="292695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 QUE É PELAGIANISMO E POR QUE É CONDENADO COMO HERESIA? – TÊTE-À-TÊTE">
            <a:extLst>
              <a:ext uri="{FF2B5EF4-FFF2-40B4-BE49-F238E27FC236}">
                <a16:creationId xmlns:a16="http://schemas.microsoft.com/office/drawing/2014/main" id="{1C3B54E1-6289-8AF2-4D04-1EF713E24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9" r="2512" b="-2"/>
          <a:stretch/>
        </p:blipFill>
        <p:spPr bwMode="auto">
          <a:xfrm>
            <a:off x="8297994" y="1757695"/>
            <a:ext cx="2577829" cy="292695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606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563C-D5D6-CC84-13D1-97F6C56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195943"/>
            <a:ext cx="11834948" cy="6466114"/>
          </a:xfrm>
        </p:spPr>
        <p:txBody>
          <a:bodyPr>
            <a:normAutofit/>
          </a:bodyPr>
          <a:lstStyle/>
          <a:p>
            <a:r>
              <a:rPr lang="pt-BR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QUAIS SÃO AS ideias CENTRAIS?</a:t>
            </a:r>
            <a:br>
              <a:rPr lang="pt-B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Defendia a ideia de que </a:t>
            </a:r>
            <a:r>
              <a:rPr lang="pt-BR" sz="4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 homem é livre</a:t>
            </a: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participa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enquanto </a:t>
            </a:r>
            <a: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criatura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graça do criador</a:t>
            </a: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podia se tornar, só por suas forças, </a:t>
            </a:r>
            <a: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verdadeira imagem de deus</a:t>
            </a:r>
            <a:endParaRPr lang="pt-BR" sz="5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75927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E524D-049B-3F59-D542-F547BBFF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82" y="197963"/>
            <a:ext cx="11877773" cy="6551629"/>
          </a:xfrm>
        </p:spPr>
        <p:txBody>
          <a:bodyPr>
            <a:normAutofit fontScale="90000"/>
          </a:bodyPr>
          <a:lstStyle/>
          <a:p>
            <a:r>
              <a:rPr lang="pt-BR" sz="53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dois inimigos sutis da santidade</a:t>
            </a:r>
            <a:br>
              <a:rPr lang="pt-B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(Nº 35-62)</a:t>
            </a:r>
            <a:b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subpartes:</a:t>
            </a:r>
            <a:b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1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 gnosticismo atual </a:t>
            </a:r>
            <a:r>
              <a:rPr lang="pt-B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(36)</a:t>
            </a:r>
            <a:b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mente sem deus e sem carne (37-39)</a:t>
            </a:r>
            <a:br>
              <a:rPr lang="pt-BR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doutrina sem mistério (40-42)</a:t>
            </a:r>
            <a:br>
              <a:rPr lang="pt-BR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limites da razão (43-46)</a:t>
            </a:r>
            <a:b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1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 pelagianismo atual</a:t>
            </a:r>
            <a:r>
              <a:rPr lang="pt-B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(47-48)</a:t>
            </a:r>
            <a:b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vontade sem humildade (49-51)</a:t>
            </a:r>
            <a:br>
              <a:rPr lang="pt-BR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 ensinamento da igreja frequentemente esquecido (52-56)</a:t>
            </a:r>
            <a:br>
              <a:rPr lang="pt-BR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novos pelagianos (57-59)</a:t>
            </a:r>
            <a:br>
              <a:rPr lang="pt-BR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resumo da lei (60-62)</a:t>
            </a:r>
            <a:endParaRPr lang="pt-BR" sz="3100" dirty="0"/>
          </a:p>
        </p:txBody>
      </p:sp>
    </p:spTree>
    <p:extLst>
      <p:ext uri="{BB962C8B-B14F-4D97-AF65-F5344CB8AC3E}">
        <p14:creationId xmlns:p14="http://schemas.microsoft.com/office/powerpoint/2010/main" val="16635417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563C-D5D6-CC84-13D1-97F6C56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195943"/>
            <a:ext cx="11834948" cy="6466114"/>
          </a:xfrm>
        </p:spPr>
        <p:txBody>
          <a:bodyPr>
            <a:normAutofit/>
          </a:bodyPr>
          <a:lstStyle/>
          <a:p>
            <a:r>
              <a:rPr lang="pt-BR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QUAIS SÃO AS ideias CENTRAIS?</a:t>
            </a:r>
            <a:br>
              <a:rPr lang="pt-B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Alguns podiam </a:t>
            </a:r>
            <a:r>
              <a:rPr lang="pt-BR" sz="4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não ter pecado </a:t>
            </a: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alguns foram </a:t>
            </a:r>
            <a:r>
              <a:rPr lang="pt-BR" sz="4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libertados do pecado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 de morrer</a:t>
            </a: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rejeitava a ideia de </a:t>
            </a:r>
            <a:r>
              <a:rPr lang="pt-BR" sz="4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pecado original</a:t>
            </a:r>
            <a:endParaRPr lang="pt-BR" sz="5400" b="1" u="sng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94255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563C-D5D6-CC84-13D1-97F6C56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195943"/>
            <a:ext cx="11834948" cy="6466114"/>
          </a:xfrm>
        </p:spPr>
        <p:txBody>
          <a:bodyPr>
            <a:normAutofit fontScale="90000"/>
          </a:bodyPr>
          <a:lstStyle/>
          <a:p>
            <a:r>
              <a:rPr lang="pt-B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QUAIS SÃO AS ideias CENTRAIS?</a:t>
            </a:r>
            <a:br>
              <a:rPr lang="pt-B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Propunha que se abandonasse o </a:t>
            </a:r>
            <a:r>
              <a:rPr lang="pt-BR" sz="4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batismo das criancinhas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retornar ao batismo em idade adulta</a:t>
            </a: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queria uma </a:t>
            </a:r>
            <a:r>
              <a:rPr lang="pt-BR" sz="4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“igreja de puros”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cristãos perfeitos</a:t>
            </a: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suas ideias encontravam eco nos </a:t>
            </a:r>
            <a:r>
              <a:rPr lang="pt-BR" sz="4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círculos aristocráticos</a:t>
            </a:r>
            <a:endParaRPr lang="pt-BR" sz="5400" b="1" u="sng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293859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563C-D5D6-CC84-13D1-97F6C56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195943"/>
            <a:ext cx="11834948" cy="6466114"/>
          </a:xfrm>
        </p:spPr>
        <p:txBody>
          <a:bodyPr>
            <a:normAutofit/>
          </a:bodyPr>
          <a:lstStyle/>
          <a:p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PERSONAGENS/FIGURAS</a:t>
            </a:r>
            <a:b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pelágio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celéstio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bispo juliano (de eclano)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opositores: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papa Zózimo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agostinho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bispos africanos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6876671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563C-D5D6-CC84-13D1-97F6C56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195943"/>
            <a:ext cx="11834948" cy="6466114"/>
          </a:xfrm>
        </p:spPr>
        <p:txBody>
          <a:bodyPr>
            <a:normAutofit/>
          </a:bodyPr>
          <a:lstStyle/>
          <a:p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PERSONAGENS/FIGURAS</a:t>
            </a:r>
            <a:b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agostinho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os </a:t>
            </a:r>
            <a:r>
              <a:rPr lang="pt-BR" sz="44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bispos africanos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foram os grandes “opositores” e mentores da teologia que corrigiu os excessos do pelagianismo com a </a:t>
            </a:r>
            <a: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doutrina da graça 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do </a:t>
            </a:r>
            <a: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livre-arbítrio</a:t>
            </a:r>
            <a:endParaRPr lang="pt-BR" sz="4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302205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563C-D5D6-CC84-13D1-97F6C56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195943"/>
            <a:ext cx="11834948" cy="6466114"/>
          </a:xfrm>
        </p:spPr>
        <p:txBody>
          <a:bodyPr>
            <a:normAutofit/>
          </a:bodyPr>
          <a:lstStyle/>
          <a:p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ATUALIDADE</a:t>
            </a:r>
            <a:b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papa Francisco retoma algumas ideias do </a:t>
            </a:r>
            <a: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pelagianismo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dizer que há “</a:t>
            </a:r>
            <a: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excessos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e “</a:t>
            </a:r>
            <a: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problemas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hoje na prática cotidiana da vida de santidade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vamos ver...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6578051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563C-D5D6-CC84-13D1-97F6C56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195943"/>
            <a:ext cx="11834948" cy="6466114"/>
          </a:xfrm>
        </p:spPr>
        <p:txBody>
          <a:bodyPr>
            <a:normAutofit/>
          </a:bodyPr>
          <a:lstStyle/>
          <a:p>
            <a:r>
              <a:rPr lang="pt-BR" sz="7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“O pelagianismo atual”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(n. 47-59)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3055801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563C-D5D6-CC84-13D1-97F6C56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195943"/>
            <a:ext cx="11834948" cy="6466114"/>
          </a:xfrm>
        </p:spPr>
        <p:txBody>
          <a:bodyPr>
            <a:normAutofit/>
          </a:bodyPr>
          <a:lstStyle/>
          <a:p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“não é o </a:t>
            </a:r>
            <a: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conhecimento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nos torna melhores ou santos, mas </a:t>
            </a:r>
            <a: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vida que levamos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[...]”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(n. 47)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7085369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563C-D5D6-CC84-13D1-97F6C56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119270"/>
            <a:ext cx="11834948" cy="6619460"/>
          </a:xfrm>
        </p:spPr>
        <p:txBody>
          <a:bodyPr>
            <a:normAutofit fontScale="90000"/>
          </a:bodyPr>
          <a:lstStyle/>
          <a:p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“com efeito, o poder que os </a:t>
            </a:r>
            <a:r>
              <a:rPr lang="pt-BR" sz="53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gnósticos</a:t>
            </a:r>
            <a:r>
              <a:rPr lang="pt-BR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atribuíam à </a:t>
            </a:r>
            <a:r>
              <a:rPr lang="pt-BR" sz="53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inteligência</a:t>
            </a:r>
            <a:r>
              <a:rPr lang="pt-BR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alguns começaram a atribuir à </a:t>
            </a:r>
            <a:r>
              <a:rPr lang="pt-BR" sz="53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vontade</a:t>
            </a:r>
            <a:r>
              <a:rPr lang="pt-BR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53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humana</a:t>
            </a:r>
            <a:r>
              <a:rPr lang="pt-BR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ao </a:t>
            </a:r>
            <a:r>
              <a:rPr lang="pt-BR" sz="53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esforço pessoal </a:t>
            </a:r>
            <a:r>
              <a:rPr lang="pt-BR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[...]. Já não era a inteligência que ocupava o lugar do </a:t>
            </a:r>
            <a:r>
              <a:rPr lang="pt-BR" sz="53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mistério</a:t>
            </a:r>
            <a:r>
              <a:rPr lang="pt-BR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da </a:t>
            </a:r>
            <a:r>
              <a:rPr lang="pt-BR" sz="53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graça</a:t>
            </a:r>
            <a:r>
              <a:rPr lang="pt-BR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mas a </a:t>
            </a:r>
            <a:r>
              <a:rPr lang="pt-BR" sz="53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vontade</a:t>
            </a:r>
            <a:r>
              <a:rPr lang="pt-BR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(n. 48)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4736002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563C-D5D6-CC84-13D1-97F6C56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119270"/>
            <a:ext cx="11834948" cy="6619460"/>
          </a:xfrm>
        </p:spPr>
        <p:txBody>
          <a:bodyPr>
            <a:normAutofit/>
          </a:bodyPr>
          <a:lstStyle/>
          <a:p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papa Francisco trata sobre o </a:t>
            </a:r>
            <a:r>
              <a:rPr lang="pt-BR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“pelagianismo atual” </a:t>
            </a: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(inimigo da santidade) 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três</a:t>
            </a: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(3) tópicos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0930735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563C-D5D6-CC84-13D1-97F6C56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119270"/>
            <a:ext cx="11834948" cy="6619460"/>
          </a:xfrm>
        </p:spPr>
        <p:txBody>
          <a:bodyPr>
            <a:normAutofit/>
          </a:bodyPr>
          <a:lstStyle/>
          <a:p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B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vontade sem humildade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um ensinamento da igreja frequentemente esquecido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os novos pelagianos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228445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872BF7-2806-A896-0E35-4B44BED8A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29" y="565607"/>
            <a:ext cx="11934334" cy="6174557"/>
          </a:xfrm>
        </p:spPr>
        <p:txBody>
          <a:bodyPr>
            <a:noAutofit/>
          </a:bodyPr>
          <a:lstStyle/>
          <a:p>
            <a:r>
              <a:rPr lang="pt-B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Quais são as </a:t>
            </a:r>
            <a:r>
              <a:rPr lang="pt-BR" sz="4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ideias principais </a:t>
            </a:r>
            <a:r>
              <a:rPr lang="pt-B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sz="4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capítulo</a:t>
            </a:r>
            <a:r>
              <a:rPr lang="pt-B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pt-B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O que significa </a:t>
            </a:r>
            <a:r>
              <a:rPr lang="pt-BR" sz="4200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“dois inimigos” </a:t>
            </a:r>
            <a:r>
              <a:rPr lang="pt-B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santidade?</a:t>
            </a:r>
            <a:br>
              <a:rPr lang="pt-B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O que é a </a:t>
            </a:r>
            <a:r>
              <a:rPr lang="pt-BR" sz="4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santidade</a:t>
            </a:r>
            <a:r>
              <a:rPr lang="pt-B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pt-B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Quais os </a:t>
            </a:r>
            <a:r>
              <a:rPr lang="pt-BR" sz="4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desafios</a:t>
            </a:r>
            <a:r>
              <a:rPr lang="pt-B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se viver a </a:t>
            </a:r>
            <a:r>
              <a:rPr lang="pt-BR" sz="4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santidade</a:t>
            </a:r>
            <a:r>
              <a:rPr lang="pt-B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hoje</a:t>
            </a:r>
            <a:r>
              <a:rPr lang="pt-B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partir destes </a:t>
            </a:r>
            <a:r>
              <a:rPr lang="pt-BR" sz="4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“dois inimigos”</a:t>
            </a:r>
            <a:r>
              <a:rPr lang="pt-BR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pt-BR" sz="4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2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252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563C-D5D6-CC84-13D1-97F6C56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119270"/>
            <a:ext cx="11834948" cy="6619460"/>
          </a:xfrm>
        </p:spPr>
        <p:txBody>
          <a:bodyPr>
            <a:normAutofit fontScale="90000"/>
          </a:bodyPr>
          <a:lstStyle/>
          <a:p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um vontade sem humildade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confiar nas próprias forças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sentir-se superior aos outros por cumprir normas ou se “achar católico”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“tudo se pode com a vontade humana”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falta de reconhecimento dos limites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tornar-se “super-homem”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excessiva confiança na “ortodoxia” sem a graça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falta de humildade (diferentemente de Abraão) 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9452664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563C-D5D6-CC84-13D1-97F6C56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347870"/>
            <a:ext cx="11834948" cy="6390860"/>
          </a:xfrm>
        </p:spPr>
        <p:txBody>
          <a:bodyPr>
            <a:normAutofit fontScale="90000"/>
          </a:bodyPr>
          <a:lstStyle/>
          <a:p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um ensinamento da igreja frequentemente esquecido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a igreja sempre ensinou que “não </a:t>
            </a:r>
            <a:r>
              <a:rPr lang="pt-BR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somos justificados </a:t>
            </a: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nossas obras ou esforços, mas pela </a:t>
            </a:r>
            <a:r>
              <a:rPr lang="pt-BR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graça do senhor </a:t>
            </a: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toma a iniciativa” 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2077787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563C-D5D6-CC84-13D1-97F6C56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119270"/>
            <a:ext cx="11834948" cy="6619460"/>
          </a:xfrm>
        </p:spPr>
        <p:txBody>
          <a:bodyPr>
            <a:normAutofit fontScale="90000"/>
          </a:bodyPr>
          <a:lstStyle/>
          <a:p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um ensinamento da igreja frequentemente esquecido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padres da igreja já ensinavam que somos salvos pela graça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458554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563C-D5D6-CC84-13D1-97F6C56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119270"/>
            <a:ext cx="11834948" cy="6619460"/>
          </a:xfrm>
        </p:spPr>
        <p:txBody>
          <a:bodyPr>
            <a:normAutofit fontScale="90000"/>
          </a:bodyPr>
          <a:lstStyle/>
          <a:p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um ensinamento da igreja frequentemente esquecido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são João Crisóstomo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“antes de termos entrado no combate”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7082087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563C-D5D6-CC84-13D1-97F6C56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536712"/>
            <a:ext cx="11834948" cy="6202017"/>
          </a:xfrm>
        </p:spPr>
        <p:txBody>
          <a:bodyPr>
            <a:normAutofit fontScale="90000"/>
          </a:bodyPr>
          <a:lstStyle/>
          <a:p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um ensinamento da igreja frequentemente esquecido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São Basílio magno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 fiel se gloria apenas em deus, porque ‘reconhece estar privado da verdadeira justiça e que é justificado somente por meio da fé em Cristo’”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6591468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563C-D5D6-CC84-13D1-97F6C56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407504"/>
            <a:ext cx="11834948" cy="6331226"/>
          </a:xfrm>
        </p:spPr>
        <p:txBody>
          <a:bodyPr>
            <a:normAutofit fontScale="90000"/>
          </a:bodyPr>
          <a:lstStyle/>
          <a:p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um ensinamento da igreja frequentemente esquecido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 sínodo de Orange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“até o desejo de ser puro se realiza em nós por infusão do espírito santo e com sua ação em nós”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25927042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563C-D5D6-CC84-13D1-97F6C56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496956"/>
            <a:ext cx="11834948" cy="6241773"/>
          </a:xfrm>
        </p:spPr>
        <p:txBody>
          <a:bodyPr>
            <a:normAutofit fontScale="90000"/>
          </a:bodyPr>
          <a:lstStyle/>
          <a:p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um ensinamento da igreja frequentemente esquecido</a:t>
            </a:r>
            <a:br>
              <a:rPr lang="pt-BR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concílio de trento</a:t>
            </a: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“afirma-se que somos justificados gratuitamente, porque nada do que precede a justificação, quer a fé, quer as obras, merece a própria graça da justificação; porque, se é a graça, então não é pelas obras, caso contrário, a graça já não seria graça (rm 11,6)”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9133762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563C-D5D6-CC84-13D1-97F6C56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546652"/>
            <a:ext cx="11834948" cy="6192078"/>
          </a:xfrm>
        </p:spPr>
        <p:txBody>
          <a:bodyPr>
            <a:normAutofit fontScale="90000"/>
          </a:bodyPr>
          <a:lstStyle/>
          <a:p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um ensinamento da igreja frequentemente esquecido</a:t>
            </a:r>
            <a:br>
              <a:rPr lang="pt-BR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“só a partir do dom de deus, livremente acolhido e humildemente recebido, é que podemos cooperar com nossos esforços para nos deixarmos transformar cada vez mais” </a:t>
            </a: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(n. 56)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67959624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563C-D5D6-CC84-13D1-97F6C56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119270"/>
            <a:ext cx="11834948" cy="6619460"/>
          </a:xfrm>
        </p:spPr>
        <p:txBody>
          <a:bodyPr>
            <a:normAutofit fontScale="90000"/>
          </a:bodyPr>
          <a:lstStyle/>
          <a:p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os novos pelagianos</a:t>
            </a:r>
            <a:br>
              <a:rPr lang="pt-B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(n. 57-59)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 a pena ler o </a:t>
            </a:r>
            <a:r>
              <a:rPr lang="pt-BR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n. 57</a:t>
            </a: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É forte!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0026731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563C-D5D6-CC84-13D1-97F6C56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" y="119270"/>
            <a:ext cx="12026348" cy="6738730"/>
          </a:xfrm>
        </p:spPr>
        <p:txBody>
          <a:bodyPr>
            <a:normAutofit fontScale="90000"/>
          </a:bodyPr>
          <a:lstStyle/>
          <a:p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“ainda há cristãos que insistem em seguir outro caminho: o da </a:t>
            </a:r>
            <a:r>
              <a:rPr lang="pt-B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justificação por suas próprias forças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da </a:t>
            </a:r>
            <a:r>
              <a:rPr lang="pt-B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adoração da vontade humana 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da </a:t>
            </a:r>
            <a:r>
              <a:rPr lang="pt-B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própria capacidade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se traduz em uma </a:t>
            </a:r>
            <a:r>
              <a:rPr lang="pt-B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autocomplacência egocêntrica 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elitista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desprovida do verdadeiro amor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manifesta-se em muitas atitudes aparentemente diferentes entre si: a </a:t>
            </a:r>
            <a:r>
              <a:rPr lang="pt-B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obsessão pela lei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pt-B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fascínio de exibir conquistas sociais e políticas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pt-B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ostentação no cuidado da liturgia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pt-B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doutrina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do </a:t>
            </a:r>
            <a:r>
              <a:rPr lang="pt-B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prestígio da igreja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pt-B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vanglória ligada à gestão de assuntos práticos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pt-B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atração pelas dinâmicas de autoajuda e realização autorreferencial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É nisso que alguns cristãos gastam suas energias e seu tempo, em vez de se </a:t>
            </a:r>
            <a:r>
              <a:rPr lang="pt-BR" sz="31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deixarem guiar pelo espírito no caminho do amor, se apaixonarem por comunicar a beleza e a alegria do evangelho e procurarem os afastados nessas imensas multidões sedentas de cristo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811782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79" y="273269"/>
            <a:ext cx="11466787" cy="636926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Temos que percorrer as </a:t>
            </a:r>
            <a:r>
              <a:rPr lang="pt-BR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ideias gerais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capítulo segundo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depois tentar compreender o que são estes </a:t>
            </a:r>
            <a:r>
              <a:rPr lang="pt-BR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dois inimigos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o papa Francisco faz alusão </a:t>
            </a:r>
          </a:p>
        </p:txBody>
      </p:sp>
    </p:spTree>
    <p:extLst>
      <p:ext uri="{BB962C8B-B14F-4D97-AF65-F5344CB8AC3E}">
        <p14:creationId xmlns:p14="http://schemas.microsoft.com/office/powerpoint/2010/main" val="17974270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563C-D5D6-CC84-13D1-97F6C56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" y="119270"/>
            <a:ext cx="12026348" cy="6738730"/>
          </a:xfrm>
        </p:spPr>
        <p:txBody>
          <a:bodyPr>
            <a:normAutofit fontScale="90000"/>
          </a:bodyPr>
          <a:lstStyle/>
          <a:p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6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papa Francisco</a:t>
            </a:r>
            <a:r>
              <a:rPr lang="pt-BR" sz="6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 um </a:t>
            </a:r>
            <a:r>
              <a:rPr lang="pt-BR" sz="6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diagnóstico</a:t>
            </a: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ainda, do que ele chama de </a:t>
            </a:r>
            <a:r>
              <a:rPr lang="pt-BR" sz="6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“novos pelagianos”</a:t>
            </a:r>
            <a:br>
              <a:rPr lang="pt-BR" sz="6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 a pena estarmos atentos...</a:t>
            </a:r>
            <a:b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5519884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563C-D5D6-CC84-13D1-97F6C56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6" y="59635"/>
            <a:ext cx="12026348" cy="6738730"/>
          </a:xfrm>
        </p:spPr>
        <p:txBody>
          <a:bodyPr>
            <a:normAutofit fontScale="90000"/>
          </a:bodyPr>
          <a:lstStyle/>
          <a:p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número 58 </a:t>
            </a:r>
            <a:br>
              <a:rPr lang="pt-BR" sz="4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(“novos pelagianos”)</a:t>
            </a: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“contra o impulso do espírito santo”</a:t>
            </a:r>
            <a:b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vida da igreja se transforma numa peça de museu”</a:t>
            </a:r>
            <a:b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“Propriedade de poucos”</a:t>
            </a:r>
            <a:b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“excessiva importância à certas normas, costumes ou estilos”</a:t>
            </a:r>
            <a:b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“submissão da vida da graça a estruturas humanas” 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8161766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563C-D5D6-CC84-13D1-97F6C56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6" y="59635"/>
            <a:ext cx="12026348" cy="6738730"/>
          </a:xfrm>
        </p:spPr>
        <p:txBody>
          <a:bodyPr>
            <a:normAutofit fontScale="90000"/>
          </a:bodyPr>
          <a:lstStyle/>
          <a:p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número 58 </a:t>
            </a:r>
            <a:br>
              <a:rPr lang="pt-BR" sz="44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(“novos pelagianos”)</a:t>
            </a: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“pelo fato de pensar que </a:t>
            </a:r>
            <a: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tudo depende do esforço humano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canalizado através de </a:t>
            </a:r>
            <a: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normas e estruturas eclesiais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complicamos o evangelho 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nos tornamos </a:t>
            </a:r>
            <a: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escravos de um esquema 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deixa poucas aberturas para que a </a:t>
            </a:r>
            <a:r>
              <a:rPr lang="pt-BR" sz="44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graça atue</a:t>
            </a: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36772638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563C-D5D6-CC84-13D1-97F6C56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6" y="59635"/>
            <a:ext cx="12026348" cy="6738730"/>
          </a:xfrm>
        </p:spPr>
        <p:txBody>
          <a:bodyPr>
            <a:normAutofit fontScale="90000"/>
          </a:bodyPr>
          <a:lstStyle/>
          <a:p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número 58 </a:t>
            </a:r>
            <a:br>
              <a:rPr lang="pt-BR" sz="44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(“novos pelagianos”)</a:t>
            </a: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papa Francisco faz alusão a </a:t>
            </a:r>
            <a:r>
              <a:rPr lang="pt-BR" sz="33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santo tomás de aquino</a:t>
            </a: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“[...] nos lembrava que </a:t>
            </a:r>
            <a: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 deve exigir, com moderação, os preceitos acrescentados ao evangelho pela igreja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“de modo que não se torne onerosa a vida dos fiéis [pois assim se] </a:t>
            </a:r>
            <a: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sobrecarrega com encargos servis nossa própria religião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39435812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563C-D5D6-CC84-13D1-97F6C56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6" y="59635"/>
            <a:ext cx="12026348" cy="6738730"/>
          </a:xfrm>
        </p:spPr>
        <p:txBody>
          <a:bodyPr>
            <a:normAutofit fontScale="90000"/>
          </a:bodyPr>
          <a:lstStyle/>
          <a:p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7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 resumo da lei</a:t>
            </a:r>
            <a:r>
              <a:rPr lang="pt-BR" sz="67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(n. 60-62)</a:t>
            </a:r>
            <a:br>
              <a:rPr lang="pt-BR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n. 60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há uma </a:t>
            </a:r>
            <a: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hierarquia das virtudes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nos convida a buscar o essencial; a primazia pertence às teologais</a:t>
            </a: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n. 61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“no meio da densa selva de preceitos e prescrições, jesus abre uma brecha que permite vislumbrar dois rostos: </a:t>
            </a:r>
            <a: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 do pai e o do irmão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entrega-nos dois rostos e não mais regras”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7265782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563C-D5D6-CC84-13D1-97F6C56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6" y="188535"/>
            <a:ext cx="12026348" cy="6609829"/>
          </a:xfrm>
        </p:spPr>
        <p:txBody>
          <a:bodyPr>
            <a:normAutofit fontScale="90000"/>
          </a:bodyPr>
          <a:lstStyle/>
          <a:p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3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 resumo da lei</a:t>
            </a:r>
            <a:r>
              <a:rPr lang="pt-BR" sz="53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(n. 60-62)</a:t>
            </a:r>
            <a:b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n. 62:</a:t>
            </a:r>
            <a:b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“que o senhor </a:t>
            </a:r>
            <a: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liberte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igreja das </a:t>
            </a:r>
            <a: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novas formas de gnosticismo e pelagianismo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a </a:t>
            </a:r>
            <a:r>
              <a:rPr lang="pt-BR" sz="4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complicam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a </a:t>
            </a:r>
            <a:r>
              <a:rPr lang="pt-BR" sz="4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detêm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seu caminho para a </a:t>
            </a:r>
            <a: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santidade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Estes </a:t>
            </a:r>
            <a: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desvios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manifestam de formas diferentes, segundo o temperamento e as características próprias. Por isso, exorto cada um a se </a:t>
            </a:r>
            <a: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questionar e a discernir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diante de deus a maneira como </a:t>
            </a:r>
            <a:r>
              <a:rPr lang="pt-BR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possam estar se manifestando em sua vida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87379357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563C-D5D6-CC84-13D1-97F6C56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" y="119270"/>
            <a:ext cx="12026348" cy="6738730"/>
          </a:xfrm>
        </p:spPr>
        <p:txBody>
          <a:bodyPr>
            <a:normAutofit fontScale="90000"/>
          </a:bodyPr>
          <a:lstStyle/>
          <a:p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 </a:t>
            </a:r>
            <a:r>
              <a:rPr lang="pt-BR" sz="67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SOLUÇÃO</a:t>
            </a:r>
            <a:r>
              <a:rPr lang="pt-BR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pt-BR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 OU QUAIS </a:t>
            </a:r>
            <a:r>
              <a:rPr lang="pt-BR" sz="67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SAÍDA(S)</a:t>
            </a:r>
            <a:r>
              <a:rPr lang="pt-BR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pt-BR" sz="67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PAPA FRANCISCO </a:t>
            </a:r>
            <a:r>
              <a:rPr lang="pt-BR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 NA </a:t>
            </a:r>
            <a:r>
              <a:rPr lang="pt-BR" sz="67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pt-BR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pt-BR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4333343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563C-D5D6-CC84-13D1-97F6C56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" y="119270"/>
            <a:ext cx="12026348" cy="6738730"/>
          </a:xfrm>
        </p:spPr>
        <p:txBody>
          <a:bodyPr>
            <a:normAutofit fontScale="90000"/>
          </a:bodyPr>
          <a:lstStyle/>
          <a:p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DESCULPE TER GERADO O </a:t>
            </a:r>
            <a:r>
              <a:rPr lang="pt-BR" sz="8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CANSAÇO</a:t>
            </a:r>
            <a:r>
              <a:rPr lang="pt-BR" sz="8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TODOS VOCÊS! </a:t>
            </a:r>
            <a:br>
              <a:rPr lang="pt-BR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74698956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563C-D5D6-CC84-13D1-97F6C56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" y="119270"/>
            <a:ext cx="12026348" cy="6738730"/>
          </a:xfrm>
        </p:spPr>
        <p:txBody>
          <a:bodyPr>
            <a:normAutofit fontScale="90000"/>
          </a:bodyPr>
          <a:lstStyle/>
          <a:p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9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07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OBRIGADO!</a:t>
            </a:r>
            <a:br>
              <a:rPr lang="pt-BR" sz="10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0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07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FIM! </a:t>
            </a:r>
            <a:br>
              <a:rPr lang="pt-BR" sz="9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32420588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563C-D5D6-CC84-13D1-97F6C56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" y="119270"/>
            <a:ext cx="12026348" cy="6738730"/>
          </a:xfrm>
        </p:spPr>
        <p:txBody>
          <a:bodyPr>
            <a:normAutofit fontScale="90000"/>
          </a:bodyPr>
          <a:lstStyle/>
          <a:p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9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frei André b.,  op</a:t>
            </a:r>
            <a:br>
              <a:rPr lang="pt-BR" sz="9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9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9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9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9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9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dirty="0"/>
          </a:p>
        </p:txBody>
      </p:sp>
      <p:pic>
        <p:nvPicPr>
          <p:cNvPr id="4" name="Imagem 3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590C108D-96E0-0709-1D8F-20261849D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247" y="2148912"/>
            <a:ext cx="2776614" cy="4586744"/>
          </a:xfrm>
          <a:prstGeom prst="rect">
            <a:avLst/>
          </a:prstGeom>
        </p:spPr>
      </p:pic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746F7BB9-86C7-F841-74B1-E1D1643B8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605" y="1506696"/>
            <a:ext cx="3002973" cy="4706014"/>
          </a:xfrm>
          <a:prstGeom prst="rect">
            <a:avLst/>
          </a:prstGeom>
        </p:spPr>
      </p:pic>
      <p:pic>
        <p:nvPicPr>
          <p:cNvPr id="8" name="Imagem 7" descr="Texto&#10;&#10;Descrição gerada automaticamente com confiança média">
            <a:extLst>
              <a:ext uri="{FF2B5EF4-FFF2-40B4-BE49-F238E27FC236}">
                <a16:creationId xmlns:a16="http://schemas.microsoft.com/office/drawing/2014/main" id="{AD4020A3-5A90-5398-D27E-7062DC12E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964" y="1943145"/>
            <a:ext cx="3002973" cy="4706014"/>
          </a:xfrm>
          <a:prstGeom prst="rect">
            <a:avLst/>
          </a:prstGeom>
        </p:spPr>
      </p:pic>
      <p:pic>
        <p:nvPicPr>
          <p:cNvPr id="10" name="Imagem 9" descr="Texto&#10;&#10;Descrição gerada automaticamente com confiança média">
            <a:extLst>
              <a:ext uri="{FF2B5EF4-FFF2-40B4-BE49-F238E27FC236}">
                <a16:creationId xmlns:a16="http://schemas.microsoft.com/office/drawing/2014/main" id="{5A1CEBB5-9264-CE91-429C-32F357011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90" y="1418288"/>
            <a:ext cx="2993239" cy="479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9973-6B5C-0262-F791-7EBC650C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5" y="273269"/>
            <a:ext cx="11834648" cy="63692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 a </a:t>
            </a:r>
            <a:r>
              <a:rPr lang="pt-BR" sz="5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“tese geral”</a:t>
            </a:r>
            <a:r>
              <a:rPr lang="pt-B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sz="5400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pt-BR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2007344"/>
      </p:ext>
    </p:extLst>
  </p:cSld>
  <p:clrMapOvr>
    <a:masterClrMapping/>
  </p:clrMapOvr>
</p:sld>
</file>

<file path=ppt/theme/theme1.xml><?xml version="1.0" encoding="utf-8"?>
<a:theme xmlns:a="http://schemas.openxmlformats.org/drawingml/2006/main" name="Gotícu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Gotícula</Template>
  <TotalTime>431</TotalTime>
  <Words>3346</Words>
  <Application>Microsoft Office PowerPoint</Application>
  <PresentationFormat>Widescreen</PresentationFormat>
  <Paragraphs>91</Paragraphs>
  <Slides>89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89</vt:i4>
      </vt:variant>
    </vt:vector>
  </HeadingPairs>
  <TitlesOfParts>
    <vt:vector size="93" baseType="lpstr">
      <vt:lpstr>Arial</vt:lpstr>
      <vt:lpstr>Times New Roman</vt:lpstr>
      <vt:lpstr>Tw Cen MT</vt:lpstr>
      <vt:lpstr>Gotícula</vt:lpstr>
      <vt:lpstr>GAUDETE ET EXSULTATE Sobre o chamado à santidade no mundo atual </vt:lpstr>
      <vt:lpstr>GAUDETE ET EXSULTATE  Exortação apostólica  datada de 19.03.2018   (6º ano do pontificado)</vt:lpstr>
      <vt:lpstr>Apresentação do PowerPoint</vt:lpstr>
      <vt:lpstr>QUAIS OS CINCO (5) CAPÍTULOS DA GE?  CAPÍTULO 1: O CHAMADO À SANTIDADE (Nº 3-34)  CAPÍTULO II: DOIS INIMIGOS SUTIS DA SANTIDADE (Nº 35-62)  CAPÍTULO III: À LUZ DO MESTRE (Nº 63-109)  CAPÍTULO IV: ALGUMAS CARACTERÍSTICAS DA SANTIDADE NO MUNDO ATUAL (Nº 110-157)  CAPÍTULO V: LUTA, VIGILÂNCIA E DISCERNIMENTO (Nº 158-177)</vt:lpstr>
      <vt:lpstr>CAPÍTULO II:   DOIS INIMIGOS SUTIS DA SANTIDADE   (Nº 35-62)</vt:lpstr>
      <vt:lpstr>dois inimigos sutis da santidade (Nº 35-62)  subpartes:  o gnosticismo atual (36) uma mente sem deus e sem carne (37-39) uma doutrina sem mistério (40-42) os limites da razão (43-46) o pelagianismo atual (47-48) uma vontade sem humildade (49-51)  um ensinamento da igreja frequentemente esquecido (52-56) os novos pelagianos (57-59) o resumo da lei (60-62)</vt:lpstr>
      <vt:lpstr>I. Quais são as ideias principais do capítulo?  II. O que significa “dois inimigos” da santidade?  III. O que é a santidade?  IV. Quais os desafios para se viver a santidade hoje a partir destes “dois inimigos”? </vt:lpstr>
      <vt:lpstr>Temos que percorrer as ideias gerais do capítulo segundo para depois tentar compreender o que são estes dois inimigos que o papa Francisco faz alusão </vt:lpstr>
      <vt:lpstr>Qual a “tese geral” da ge?</vt:lpstr>
      <vt:lpstr>Há 3 números que sintetizam seu objetivo com a ge: 2, 11, 14 vamos lê-los... </vt:lpstr>
      <vt:lpstr>GE, 2:  “Meu objetivo é humilde: fazer ressoar mais uma vez o chamado à santidade, procurando inseri-lo no contexto atual, com seus riscos, desafios e oportunidades, porque o senhor escolheu cada um de nós ‘para sermos santos e íntegros diante dele, no amor (ef 1,4)’”</vt:lpstr>
      <vt:lpstr>GE, 11:  “importante é que cada fiel entenda seu próprio caminho e traga à luz o melhor de si mesmo, o que deus colocou nele de muito pessoal (1cor 12,7), e não se esgote procurando imitar algo que não foi pensado por ele”</vt:lpstr>
      <vt:lpstr>GE, 14:  “todos somos chamados a ser santos, vivendo com amor e oferecendo o próprio testemunho nas ocupações da vida, onde cada um se encontra” </vt:lpstr>
      <vt:lpstr>Nestas três (3) citações de ge, PERCEBE-SE UMA TRÍPLICE “TESE” SOBRE A SANTIDADE</vt:lpstr>
      <vt:lpstr>I. SANTIDADE É UM “CHAMADO”  Vem de Deus amor (TEOLOGAL) Vem de dentro (CORAÇÃO) vem de uma voz interior (CONSCIÊNCIA) vem do batismo (GRAÇA DIVINA)</vt:lpstr>
      <vt:lpstr>Ii. SANTIDADE É UM “caminho”  aprende-se exercita-se treina-se esforça-se</vt:lpstr>
      <vt:lpstr>Iii. SANTIDADE É UM “testemunho”  exige empenho exige saída de si exige um “educar-se” pratica-se </vt:lpstr>
      <vt:lpstr>NA GE, A SANTIDADE É UM:  CHAMADO: divino CAMINHO: humano TESTEMUNHO: empenho constante</vt:lpstr>
      <vt:lpstr>Agora se pode ir ao capítulo II...</vt:lpstr>
      <vt:lpstr>CAPÍTULO II:   “DOIS INIMIGOS SUTIS DA SANTIDADE”   (Nº 35-62)</vt:lpstr>
      <vt:lpstr>I. Quais são as ideias principais do capítulo?</vt:lpstr>
      <vt:lpstr>O papa Francisco quer chamar a atenção para duas falsificações da santidade que poderiam extraviar o seu sentido (GE, 35)  quais são?</vt:lpstr>
      <vt:lpstr>Gnosticismo  e  pelagianismo</vt:lpstr>
      <vt:lpstr>Como está organizado o capítulo ii?</vt:lpstr>
      <vt:lpstr>Estrutura: Números 35 – 62  n. 35: introdução  n. 36-46: o gnosticismo atual n. 37-39: uma mente sem deus e sem carne n. 40-42: uma doutrina sem mistério n. 43-46: os limites da razão  n. 47-62: o pelagianismo atual n. 47-48: introdução  n. 49-51: uma vontade sem humildade n. 52-56: um ensinamento da igreja frequentemente esquecido n. 57-59: os novos pelagianos n. 60-62: o resumo da lei</vt:lpstr>
      <vt:lpstr>Antes...  O que é uma heresia?   O que isso quer dizer?</vt:lpstr>
      <vt:lpstr>  “heresia”  Grego: “airesis” latim: “haeresis”  “capacidade de escolher”  Em linhas gerais, “heresia” é a doutrina ou linha de pensamento contrária ou diferente de um credo ou sistema religioso” </vt:lpstr>
      <vt:lpstr> Diferenças:   HERESIA: NEGAR OU COLOCAR EM DÚVIDA DETERMINADA VERDADE DE FÉ  CISMA: recusa da comunhão com o papa ou outros membros da igreja  APOSTASIA: rejeição total da fé cristã  </vt:lpstr>
      <vt:lpstr> Diferenças:  HERESIA: seria a “radicalização” da verdade  o erro e a contradição podem ajudar a igreja a progredir no conhecimento da verdade  O concílio vaticano II não emprega o termo “Heresia”, já que o próprio concílio não exclui da salvação nenhuma pessoa de boa vontade. </vt:lpstr>
      <vt:lpstr> VOLTEMOS A GE... </vt:lpstr>
      <vt:lpstr>O papa Francisco quer dizer que estas duas heresias do início do cristianismo continuam a “ser de alarmante atualidade”  os corações dos “cristãos, talvez inconscientemente, deixam-se seduzir por essas propostas enganadoras” </vt:lpstr>
      <vt:lpstr>Gnosticismo E PELAGIANISMO     EXPRIMEM UM:  “IMANENTISMO ANTROPOCÊNTRICO”</vt:lpstr>
      <vt:lpstr> “IMANENTISMO ANTROPOCÊNTRICO”    “IMANENTISMO”: realidade material; apreendida pelos sentidos sensoriais  “antropocêntrico”: consiste na visão de mundo quem o “homem” como referência </vt:lpstr>
      <vt:lpstr>Gnosticismo E PELAGIANISMO  São duas formas de “segurança doutrinária ou disciplinar”  dão origem a um “elitismo narcisista e autoritário”  negam a graça e se tornam uma espécie de “balança” para julgar os outros</vt:lpstr>
      <vt:lpstr>Vamos estudar o que significa o gnosticismo e o pelagianismo...</vt:lpstr>
      <vt:lpstr>II. O que significa os “dois inimigos” da santidade?</vt:lpstr>
      <vt:lpstr>VAMOS COMEÇAR PELO PRIMEIRO “INIMIGO” DA SANTIDADE  GNOSTICISMO</vt:lpstr>
      <vt:lpstr>GNOSTICISMO</vt:lpstr>
      <vt:lpstr>“Gnose” ou “gnosticismo” significa conhecimento (gnosis)  designa o conjunto de movimentos religiosos que  nos primeiros séculos do cristianismo se desdobraram numa multidão de seitas que partilhavam uma comum concepção de gnose, combatida e rejeitada pela igreja</vt:lpstr>
      <vt:lpstr>GNÓSTICOS  “Afirmavam que o universo material (cosmo) foi criado por uma emanação imperfeita do deus supremo chamada demiurgo, para prender a centelha divina (espírito) no corpo humano. Esta centelha divina poderia ser liberta atrás da gnose”  gnose: conhecimento intuitivo sobre o espírito e a natureza da realidade</vt:lpstr>
      <vt:lpstr>Apresentação do PowerPoint</vt:lpstr>
      <vt:lpstr>Pode-se caracterizar o “gnosticismo” e a “gnose a partir de ao menos quatro (4) características</vt:lpstr>
      <vt:lpstr>I  fator dualista que leva a dissociar a criação da redenção, como também a  separar totalmente o mundo sensível, dominado pelas potências más ou limitadas, e, o mundo espiritual, domínio do deus transcendente e “desconhecido”</vt:lpstr>
      <vt:lpstr>Ii  a ideia de um conhecimento privilegiado, transmitido por meio de uma tradição secreta que desvela os mistérios do mundo celeste  </vt:lpstr>
      <vt:lpstr>Iii  uma especulação que explora a plenitude do divino (ou pleroma) e indaga sobre as entidades que o formam, de um modo que leva com frequência a uma verdadeira mitologização    </vt:lpstr>
      <vt:lpstr>  iv  um antijudaísmo que não quer ver no “deus dos judeus” senão o demiurgo criador do universo   </vt:lpstr>
      <vt:lpstr>  quando o papa Francisco diz na ge Que hoje há um “neognosticismo” que falsifica a santidade, a que se refere?   </vt:lpstr>
      <vt:lpstr>  ALGUNS NÚMEROS DA GE NOS AJUDAM A COMPREENDER O QUE O PAPA FRANCISCO QUER DIZER...   </vt:lpstr>
      <vt:lpstr>  por trás do  gnosticismo atual  há:   </vt:lpstr>
      <vt:lpstr>  1. Uma mente sem deus e sem carne  2. uma doutrina sem mistério  3. limites da razão no ato de crer   </vt:lpstr>
      <vt:lpstr>  1. Uma mente sem deus e sem carne (n. 37-39)  * fé fechada no subjetivismo * fé fechada em ideias/doutrinas * “excessiva” explicação da fé * absolutização de interpretações da fé * redução do ensinamento de jesus a uma lógica fria e dura, de dominação   </vt:lpstr>
      <vt:lpstr>   2. Uma doutrina sem mistério (n. 40-42)  * “domesticação” do mistério * excessiva exaltação de uma experiência * uso da religião e da fé para explicar tudo * reduz a fé e deus a uma explicação * nega-se que o espírito fale por outras vias que não seja uma única “verdade”    </vt:lpstr>
      <vt:lpstr>     3. os limites da razão (n. 43-46)  * não um único modo de explicar/compreender a verdade * há vários caminhos (povo simples) para se compreender a doutrina cristã * “elitismo” religioso e teológico (e a santidade?) * a santidade não se reduz a “elucubrações” ou especulações mentais      </vt:lpstr>
      <vt:lpstr>     vamos agora ao segundo inimigo da santidade...      </vt:lpstr>
      <vt:lpstr>PELAGIANISMO</vt:lpstr>
      <vt:lpstr>1. O QUE É?  2. QUAIS SÃO AS ideias CENTRAIS?  3. PERSONAGENS/FIGURAS  4. ATUALIDADE</vt:lpstr>
      <vt:lpstr>1. O QUE É?  “pelagianismo” vem de “pelágio”  foi um monge “britânico” que se estabeleceu em roma e se converteu à fé cristã, sendo batizado em 380. buscava a radicalidade da vida evangélica</vt:lpstr>
      <vt:lpstr>Apresentação do PowerPoint</vt:lpstr>
      <vt:lpstr>2. QUAIS SÃO AS ideias CENTRAIS?  Defendia a ideia de que o homem é livre  que participa enquanto criatura da graça do criador  podia se tornar, só por suas forças, a verdadeira imagem de deus</vt:lpstr>
      <vt:lpstr>2. QUAIS SÃO AS ideias CENTRAIS?  Alguns podiam não ter pecado   alguns foram libertados do pecado antes de morrer  rejeitava a ideia de pecado original</vt:lpstr>
      <vt:lpstr>2. QUAIS SÃO AS ideias CENTRAIS?  Propunha que se abandonasse o batismo das criancinhas para retornar ao batismo em idade adulta  queria uma “igreja de puros”, de cristãos perfeitos  suas ideias encontravam eco nos círculos aristocráticos</vt:lpstr>
      <vt:lpstr>3. PERSONAGENS/FIGURAS  pelágio celéstio bispo juliano (de eclano)  opositores: papa Zózimo agostinho bispos africanos</vt:lpstr>
      <vt:lpstr>3. PERSONAGENS/FIGURAS   agostinho e os bispos africanos...  foram os grandes “opositores” e mentores da teologia que corrigiu os excessos do pelagianismo com a doutrina da graça e do livre-arbítrio</vt:lpstr>
      <vt:lpstr>4. ATUALIDADE  o papa Francisco retoma algumas ideias do pelagianismo para dizer que há “excessos” e “problemas” hoje na prática cotidiana da vida de santidade  vamos ver... </vt:lpstr>
      <vt:lpstr>“O pelagianismo atual”  (n. 47-59) </vt:lpstr>
      <vt:lpstr>“não é o conhecimento que nos torna melhores ou santos, mas a vida que levamos [...]”  (n. 47) </vt:lpstr>
      <vt:lpstr> “com efeito, o poder que os gnósticos atribuíam à inteligência, alguns começaram a atribuir à vontade humana, ao esforço pessoal [...]. Já não era a inteligência que ocupava o lugar do mistério e da graça, mas a vontade”  (n. 48) </vt:lpstr>
      <vt:lpstr> o papa Francisco trata sobre o “pelagianismo atual” (inimigo da santidade)  em três (3) tópicos </vt:lpstr>
      <vt:lpstr> 1. umA vontade sem humildade  2. um ensinamento da igreja frequentemente esquecido  3. os novos pelagianos </vt:lpstr>
      <vt:lpstr> 1. um vontade sem humildade  * confiar nas próprias forças * sentir-se superior aos outros por cumprir normas ou se “achar católico” * “tudo se pode com a vontade humana” * falta de reconhecimento dos limites * tornar-se “super-homem” * excessiva confiança na “ortodoxia” sem a graça * falta de humildade (diferentemente de Abraão)   </vt:lpstr>
      <vt:lpstr>    2. um ensinamento da igreja frequentemente esquecido  * a igreja sempre ensinou que “não somos justificados por nossas obras ou esforços, mas pela graça do senhor que toma a iniciativa”      </vt:lpstr>
      <vt:lpstr>    2. um ensinamento da igreja frequentemente esquecido  os padres da igreja já ensinavam que somos salvos pela graça     </vt:lpstr>
      <vt:lpstr>    2. um ensinamento da igreja frequentemente esquecido  são João Crisóstomo  “antes de termos entrado no combate”     </vt:lpstr>
      <vt:lpstr>    2. um ensinamento da igreja frequentemente esquecido  São Basílio magno  “o fiel se gloria apenas em deus, porque ‘reconhece estar privado da verdadeira justiça e que é justificado somente por meio da fé em Cristo’”     </vt:lpstr>
      <vt:lpstr>    2. um ensinamento da igreja frequentemente esquecido  II sínodo de Orange  “até o desejo de ser puro se realiza em nós por infusão do espírito santo e com sua ação em nós”     </vt:lpstr>
      <vt:lpstr>    2. um ensinamento da igreja frequentemente esquecido  concílio de trento  “afirma-se que somos justificados gratuitamente, porque nada do que precede a justificação, quer a fé, quer as obras, merece a própria graça da justificação; porque, se é a graça, então não é pelas obras, caso contrário, a graça já não seria graça (rm 11,6)”     </vt:lpstr>
      <vt:lpstr>    2. um ensinamento da igreja frequentemente esquecido  “só a partir do dom de deus, livremente acolhido e humildemente recebido, é que podemos cooperar com nossos esforços para nos deixarmos transformar cada vez mais”   (n. 56)     </vt:lpstr>
      <vt:lpstr>    3. os novos pelagianos  (n. 57-59)  vale a pena ler o n. 57... É forte!     </vt:lpstr>
      <vt:lpstr>       “ainda há cristãos que insistem em seguir outro caminho: o da justificação por suas próprias forças, o da adoração da vontade humana e da própria capacidade, que se traduz em uma autocomplacência egocêntrica e elitista, desprovida do verdadeiro amor. manifesta-se em muitas atitudes aparentemente diferentes entre si: a obsessão pela lei, o fascínio de exibir conquistas sociais e políticas, a ostentação no cuidado da liturgia, da doutrina e do prestígio da igreja, a vanglória ligada à gestão de assuntos práticos, a atração pelas dinâmicas de autoajuda e realização autorreferencial. É nisso que alguns cristãos gastam suas energias e seu tempo, em vez de se deixarem guiar pelo espírito no caminho do amor, se apaixonarem por comunicar a beleza e a alegria do evangelho e procurarem os afastados nessas imensas multidões sedentas de cristo”     </vt:lpstr>
      <vt:lpstr>       o papa Francisco faz um diagnóstico, ainda, do que ele chama de “novos pelagianos”  vale a pena estarmos atentos...     </vt:lpstr>
      <vt:lpstr>      número 58   (“novos pelagianos”)  “contra o impulso do espírito santo”  “a vida da igreja se transforma numa peça de museu”  “Propriedade de poucos”  “excessiva importância à certas normas, costumes ou estilos”  “submissão da vida da graça a estruturas humanas”     </vt:lpstr>
      <vt:lpstr>      número 58   (“novos pelagianos”)  “pelo fato de pensar que tudo depende do esforço humano, canalizado através de normas e estruturas eclesiais, complicamos o evangelho e nos tornamos escravos de um esquema que deixa poucas aberturas para que a graça atue”    </vt:lpstr>
      <vt:lpstr>      número 58   (“novos pelagianos”)  o papa Francisco faz alusão a santo tomás de aquino:  “[...] nos lembrava que se deve exigir, com moderação, os preceitos acrescentados ao evangelho pela igreja, “de modo que não se torne onerosa a vida dos fiéis [pois assim se] sobrecarrega com encargos servis nossa própria religião”    </vt:lpstr>
      <vt:lpstr>     o resumo da lei (n. 60-62)   n. 60: há uma hierarquia das virtudes que nos convida a buscar o essencial; a primazia pertence às teologais  n. 61: “no meio da densa selva de preceitos e prescrições, jesus abre uma brecha que permite vislumbrar dois rostos: o do pai e o do irmão; entrega-nos dois rostos e não mais regras”    </vt:lpstr>
      <vt:lpstr>     o resumo da lei (n. 60-62)  n. 62:  “que o senhor liberte a igreja das novas formas de gnosticismo e pelagianismo que a complicam e a detêm em seu caminho para a santidade! Estes desvios se manifestam de formas diferentes, segundo o temperamento e as características próprias. Por isso, exorto cada um a se questionar e a discernir diante de deus a maneira como possam estar se manifestando em sua vida”    </vt:lpstr>
      <vt:lpstr>         HÁ SOLUÇÃO?  QUAL OU QUAIS SAÍDA(S) O PAPA FRANCISCO APRESENTA NA ge?      </vt:lpstr>
      <vt:lpstr>         DESCULPE TER GERADO O CANSAÇO EM TODOS VOCÊS!       </vt:lpstr>
      <vt:lpstr>      OBRIGADO!  FIM!      </vt:lpstr>
      <vt:lpstr>      prof. Dr. frei André b.,  op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GAUDETE ET EXSULTATE Sobre o chamado à santidade no mundo atual</dc:title>
  <dc:creator>Andre Luiz Boccato de Almeida</dc:creator>
  <cp:lastModifiedBy>Padre Said Mamud</cp:lastModifiedBy>
  <cp:revision>28</cp:revision>
  <dcterms:created xsi:type="dcterms:W3CDTF">2024-04-15T21:28:23Z</dcterms:created>
  <dcterms:modified xsi:type="dcterms:W3CDTF">2024-06-18T22:26:48Z</dcterms:modified>
</cp:coreProperties>
</file>